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oboto Mon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ono-regular.fntdata"/><Relationship Id="rId25" Type="http://schemas.openxmlformats.org/officeDocument/2006/relationships/slide" Target="slides/slide20.xml"/><Relationship Id="rId28" Type="http://schemas.openxmlformats.org/officeDocument/2006/relationships/font" Target="fonts/RobotoMono-italic.fntdata"/><Relationship Id="rId27" Type="http://schemas.openxmlformats.org/officeDocument/2006/relationships/font" Target="fonts/RobotoMon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c800fc3bc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c800fc3bc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128c45ff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c128c45ff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c128c45ff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c128c45ff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b80a55971a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b80a55971a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can we write and execute code on this hardware?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b80a55971a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b80a55971a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b80a55971a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b80a55971a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b81f13605a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b81f13605a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b80a55971a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b80a55971a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Looking at the running processes can give a good look at what is happening under the hood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OS switches between running processes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Processes can create other processes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On startup, there is one process that starts all other processes (your init system)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Processes can interact with the OS, and as such the hardware using system calls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b80a55971a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b80a55971a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b9abbada4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b9abbada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b80a55971a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b80a55971a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can’t teach everything, and its your job as developers to be self sufficient - How to read documentation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b82b58d37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b82b58d37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Flow + Terminology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CPU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Fetch Decode Execute Cycle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Main memory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Secondary memory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Operating system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Process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How they work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System Call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Linux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Services, programs, code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Terminal / CLI + Usage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Manpages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Hands on: Process management: Fork, Exec, Wait, Exit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c128c45ff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c128c45f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b80a55971a_0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b80a55971a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b80a55971a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b80a55971a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You don’t need to learn this to program and create something good. This is also not an reason not to try to learn everything - You will not be a coding god after this. There is nothing stopping you from just getting started on a project and googling as you go.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 also don’t think you need to directly use C or program at a low level to be a good programmer.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But I do know that spending some time at the lower levels, learning the theory, knowing what is truly available, and being aware of what we take for granted will make you a much better programmer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b81f13605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b81f13605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b81f13605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b81f13605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CPU: Runs the entire computer. The brain.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Primary Memory: Short term but fast memory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Secondary Memory: Slow but persistent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Explain what they do and how they work together - caches, start with secondary memory, then ram, then CPU is the orchestrator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b81f13605a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b81f13605a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are interested in a more hardware accurate model, see V</a:t>
            </a:r>
            <a:r>
              <a:rPr lang="en"/>
              <a:t>on Neumann Architecture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b81f13605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b81f13605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c128c45ff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c128c45ff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man7.org/linux/man-pages/man2/syscalls.2.html" TargetMode="External"/><Relationship Id="rId4" Type="http://schemas.openxmlformats.org/officeDocument/2006/relationships/hyperlink" Target="https://hfiref0x.github.io/NT10_syscalls.html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levelup.gitconnected.com/operating-system-process-management-26c73901166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9.jpg"/><Relationship Id="rId5" Type="http://schemas.openxmlformats.org/officeDocument/2006/relationships/image" Target="../media/image5.png"/><Relationship Id="rId6" Type="http://schemas.openxmlformats.org/officeDocument/2006/relationships/image" Target="../media/image7.png"/><Relationship Id="rId7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427150"/>
            <a:ext cx="8520600" cy="321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Operating Systems,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Processes,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Linux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6464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Primitives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Memory</a:t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Memory of CPU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Volatile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Pretty Fast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Used for execution of programs by CPU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Secondary Memory</a:t>
            </a:r>
            <a:endParaRPr/>
          </a:p>
        </p:txBody>
      </p:sp>
      <p:sp>
        <p:nvSpPr>
          <p:cNvPr id="122" name="Google Shape;122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 </a:t>
            </a:r>
            <a:r>
              <a:rPr lang="en"/>
              <a:t>Volatile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Slow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Used for storage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311700" y="445025"/>
            <a:ext cx="8520600" cy="10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Putting Things Together</a:t>
            </a:r>
            <a:endParaRPr/>
          </a:p>
        </p:txBody>
      </p:sp>
      <p:sp>
        <p:nvSpPr>
          <p:cNvPr id="128" name="Google Shape;128;p24"/>
          <p:cNvSpPr txBox="1"/>
          <p:nvPr/>
        </p:nvSpPr>
        <p:spPr>
          <a:xfrm>
            <a:off x="400175" y="1141700"/>
            <a:ext cx="8432100" cy="36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CPU and Main Memory Operate as brain</a:t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Everything else connected to CPU via “Bus” - Essentially a wire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/>
        </p:nvSpPr>
        <p:spPr>
          <a:xfrm>
            <a:off x="1897800" y="1778400"/>
            <a:ext cx="5348400" cy="15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The Operating System</a:t>
            </a:r>
            <a:endParaRPr sz="4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Operating System</a:t>
            </a:r>
            <a:endParaRPr/>
          </a:p>
        </p:txBody>
      </p:sp>
      <p:sp>
        <p:nvSpPr>
          <p:cNvPr id="139" name="Google Shape;139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program that sits on top of the hardware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 Abstractions</a:t>
            </a:r>
            <a:endParaRPr/>
          </a:p>
        </p:txBody>
      </p:sp>
      <p:sp>
        <p:nvSpPr>
          <p:cNvPr id="145" name="Google Shape;145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Processes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File System (Disk Memory - SSD, HDD)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Inter Process Communication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Hardware IO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And more!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We will be interacting with the OS through processes (running programs)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Processes</a:t>
            </a:r>
            <a:endParaRPr/>
          </a:p>
        </p:txBody>
      </p:sp>
      <p:sp>
        <p:nvSpPr>
          <p:cNvPr id="151" name="Google Shape;151;p28"/>
          <p:cNvSpPr txBox="1"/>
          <p:nvPr>
            <p:ph idx="1" type="body"/>
          </p:nvPr>
        </p:nvSpPr>
        <p:spPr>
          <a:xfrm>
            <a:off x="311700" y="1152475"/>
            <a:ext cx="8033400" cy="26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running program</a:t>
            </a:r>
            <a:endParaRPr i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DEMO: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pstree</a:t>
            </a:r>
            <a:r>
              <a:rPr lang="en"/>
              <a:t> and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 htop </a:t>
            </a:r>
            <a:r>
              <a:rPr lang="en"/>
              <a:t>command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Calls</a:t>
            </a:r>
            <a:endParaRPr/>
          </a:p>
        </p:txBody>
      </p:sp>
      <p:sp>
        <p:nvSpPr>
          <p:cNvPr id="157" name="Google Shape;157;p29"/>
          <p:cNvSpPr txBox="1"/>
          <p:nvPr>
            <p:ph idx="1" type="body"/>
          </p:nvPr>
        </p:nvSpPr>
        <p:spPr>
          <a:xfrm>
            <a:off x="311700" y="1076275"/>
            <a:ext cx="8520600" cy="38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Functions in the OS code, invoked using special assembly instructions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There are many system calls, and they all depend on your operating system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Linux + MacOS Syscalls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Windows Syscalls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This is where power comes from!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Manpages</a:t>
            </a:r>
            <a:endParaRPr/>
          </a:p>
        </p:txBody>
      </p:sp>
      <p:sp>
        <p:nvSpPr>
          <p:cNvPr id="163" name="Google Shape;163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man</a:t>
            </a:r>
            <a:r>
              <a:rPr lang="en"/>
              <a:t> command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○"/>
            </a:pPr>
            <a:r>
              <a:rPr lang="en"/>
              <a:t>hier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/>
              <a:t>syscall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/>
              <a:t>Environ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/>
              <a:t>man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/>
              <a:t>&lt;command&gt;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Discovering Linux</a:t>
            </a:r>
            <a:endParaRPr/>
          </a:p>
        </p:txBody>
      </p:sp>
      <p:sp>
        <p:nvSpPr>
          <p:cNvPr id="169" name="Google Shape;169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Knowing Linux is critical to being a good developer. </a:t>
            </a:r>
            <a:r>
              <a:rPr lang="en"/>
              <a:t>Let's</a:t>
            </a:r>
            <a:r>
              <a:rPr lang="en"/>
              <a:t> get to know what is has to offer and what programs are running on it!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htop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ps aux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top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TODO!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Might want to split this into 2 sections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More in depth theory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Computer Architecture: Disk (HDD, SSD), RAM, CPU (brain+cache), peripherals: NIC, Mouse, Keyboard, GPU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More into the OS: Processes, PCB, our source of power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Move the layers section to when we talk about systems - and just have a little disclaimer at the start of this one for why we are learning about operating systems - Where does power come from - physics -&gt; hardware -&gt; OS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TODO Better Processes </a:t>
            </a:r>
            <a:r>
              <a:rPr lang="en"/>
              <a:t>Explanation</a:t>
            </a:r>
            <a:r>
              <a:rPr lang="en"/>
              <a:t>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https://levelup.gitconnected.com/operating-system-process-management-26c73901166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Expected Takeaways</a:t>
            </a:r>
            <a:endParaRPr/>
          </a:p>
        </p:txBody>
      </p:sp>
      <p:sp>
        <p:nvSpPr>
          <p:cNvPr id="175" name="Google Shape;175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CPU, Main Memory and Secondary Memory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Operating System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File System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Processes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Isolated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Execution of programs / Assembly language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Can call system calls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Can create other processes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Scheduled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Location in File System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System Calls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manpages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Items Each Process has Access To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Ability to execute code (assembly)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argv, envp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calls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/>
              <a:t>Process Control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○"/>
            </a:pPr>
            <a:r>
              <a:rPr lang="en" sz="1800"/>
              <a:t>fork, exec, kill, exit, wait, chdir(2)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/>
              <a:t>Information Management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○"/>
            </a:pPr>
            <a:r>
              <a:rPr lang="en"/>
              <a:t>Getpid…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/>
              <a:t>Information Management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/>
              <a:t>And more!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Disclaimer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Computer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Main Hardware Device</a:t>
            </a:r>
            <a:endParaRPr/>
          </a:p>
        </p:txBody>
      </p:sp>
      <p:pic>
        <p:nvPicPr>
          <p:cNvPr id="83" name="Google Shape;8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21" y="2805121"/>
            <a:ext cx="3436925" cy="206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4625" y="2571750"/>
            <a:ext cx="2324100" cy="2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09508" y="2600325"/>
            <a:ext cx="2834492" cy="226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Computer Operation</a:t>
            </a:r>
            <a:endParaRPr/>
          </a:p>
        </p:txBody>
      </p:sp>
      <p:pic>
        <p:nvPicPr>
          <p:cNvPr id="91" name="Google Shape;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200" cy="37323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IO Devices to Impact the World</a:t>
            </a:r>
            <a:endParaRPr/>
          </a:p>
        </p:txBody>
      </p:sp>
      <p:pic>
        <p:nvPicPr>
          <p:cNvPr id="97" name="Google Shape;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4025" y="103325"/>
            <a:ext cx="3154099" cy="172547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0"/>
          <p:cNvSpPr txBox="1"/>
          <p:nvPr/>
        </p:nvSpPr>
        <p:spPr>
          <a:xfrm>
            <a:off x="5534025" y="1861225"/>
            <a:ext cx="29052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</a:rPr>
              <a:t>Network Interface Card</a:t>
            </a:r>
            <a:endParaRPr i="1">
              <a:solidFill>
                <a:schemeClr val="dk1"/>
              </a:solidFill>
            </a:endParaRPr>
          </a:p>
        </p:txBody>
      </p:sp>
      <p:pic>
        <p:nvPicPr>
          <p:cNvPr id="99" name="Google Shape;9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3143" y="2455625"/>
            <a:ext cx="3398456" cy="2548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 txBox="1"/>
          <p:nvPr/>
        </p:nvSpPr>
        <p:spPr>
          <a:xfrm>
            <a:off x="104775" y="3533775"/>
            <a:ext cx="2905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</a:rPr>
              <a:t>Terminal</a:t>
            </a:r>
            <a:endParaRPr i="1">
              <a:solidFill>
                <a:schemeClr val="dk1"/>
              </a:solidFill>
            </a:endParaRPr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1488" y="1017725"/>
            <a:ext cx="2962273" cy="26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0"/>
          <p:cNvSpPr txBox="1"/>
          <p:nvPr/>
        </p:nvSpPr>
        <p:spPr>
          <a:xfrm>
            <a:off x="4000925" y="4364275"/>
            <a:ext cx="2905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</a:rPr>
              <a:t>Dynamic Clamp</a:t>
            </a:r>
            <a:endParaRPr i="1">
              <a:solidFill>
                <a:schemeClr val="dk1"/>
              </a:solidFill>
            </a:endParaRPr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43875" y="3907300"/>
            <a:ext cx="2089875" cy="109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81386" y="1170125"/>
            <a:ext cx="2095464" cy="18684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CPU</a:t>
            </a:r>
            <a:endParaRPr/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Controller of all components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Fetch Decode Execute Cycle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